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11" r:id="rId3"/>
    <p:sldId id="312" r:id="rId4"/>
    <p:sldId id="281" r:id="rId5"/>
    <p:sldId id="308" r:id="rId6"/>
    <p:sldId id="290" r:id="rId7"/>
    <p:sldId id="263" r:id="rId8"/>
    <p:sldId id="289" r:id="rId9"/>
    <p:sldId id="317" r:id="rId10"/>
    <p:sldId id="292" r:id="rId11"/>
    <p:sldId id="325" r:id="rId12"/>
    <p:sldId id="313" r:id="rId13"/>
    <p:sldId id="309" r:id="rId14"/>
    <p:sldId id="305" r:id="rId15"/>
    <p:sldId id="327" r:id="rId16"/>
    <p:sldId id="296" r:id="rId17"/>
    <p:sldId id="295" r:id="rId18"/>
    <p:sldId id="298" r:id="rId19"/>
    <p:sldId id="314" r:id="rId20"/>
    <p:sldId id="326" r:id="rId21"/>
    <p:sldId id="302" r:id="rId22"/>
    <p:sldId id="303" r:id="rId23"/>
    <p:sldId id="320" r:id="rId24"/>
    <p:sldId id="321" r:id="rId25"/>
    <p:sldId id="322" r:id="rId26"/>
    <p:sldId id="323" r:id="rId27"/>
    <p:sldId id="324" r:id="rId28"/>
    <p:sldId id="3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6655" autoAdjust="0"/>
  </p:normalViewPr>
  <p:slideViewPr>
    <p:cSldViewPr snapToGrid="0" showGuides="1">
      <p:cViewPr>
        <p:scale>
          <a:sx n="100" d="100"/>
          <a:sy n="100" d="100"/>
        </p:scale>
        <p:origin x="1338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21591" y="6614007"/>
            <a:ext cx="1967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98943" y="2505422"/>
            <a:ext cx="6394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Factory Automation</a:t>
            </a:r>
            <a:endParaRPr lang="ko-KR" altLang="en-US" sz="6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08716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392612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333347" y="4308455"/>
            <a:ext cx="3525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김승민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이상원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박인택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정재윤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한영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15575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형상 관리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5" name="Picture 4" descr="C:\Users\User\Pictures\Screenshots\mast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3" y="1445419"/>
            <a:ext cx="4309473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Pictures\Screenshots\v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7" y="1445417"/>
            <a:ext cx="4394206" cy="228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601991" y="1106866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통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신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067520" y="1116389"/>
            <a:ext cx="1444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비전 카메라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9" name="Picture 6" descr="C:\Users\User\Pictures\Screenshots\ro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76" y="4183859"/>
            <a:ext cx="432435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506741" y="384530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로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봇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1" name="Picture 7" descr="C:\Users\User\Pictures\Screenshots\ui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33" y="4183859"/>
            <a:ext cx="431950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420369" y="386156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-UI-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4097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회의록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0" y="1270658"/>
            <a:ext cx="8534401" cy="53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</a:t>
            </a:r>
            <a:r>
              <a:rPr lang="ko-KR" altLang="en-US" sz="48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821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637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  </a:t>
            </a:r>
            <a:r>
              <a:rPr lang="en-US" altLang="ko-KR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시퀀스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91725" y="6591300"/>
            <a:ext cx="220027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\\192.168.0.28\스마트공장2기 공유폴더\SF_project\알고리즘 구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77" y="1114424"/>
            <a:ext cx="764857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25540"/>
              </p:ext>
            </p:extLst>
          </p:nvPr>
        </p:nvGraphicFramePr>
        <p:xfrm>
          <a:off x="142874" y="2623840"/>
          <a:ext cx="4467225" cy="3265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71" name="직사각형 7170"/>
          <p:cNvSpPr/>
          <p:nvPr/>
        </p:nvSpPr>
        <p:spPr>
          <a:xfrm>
            <a:off x="4814887" y="1076960"/>
            <a:ext cx="7377113" cy="5781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796337" y="2771775"/>
            <a:ext cx="847725" cy="3600450"/>
            <a:chOff x="7667625" y="2143125"/>
            <a:chExt cx="847725" cy="3600450"/>
          </a:xfrm>
        </p:grpSpPr>
        <p:sp>
          <p:nvSpPr>
            <p:cNvPr id="6" name="직사각형 5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126955" y="2771775"/>
            <a:ext cx="847725" cy="3600450"/>
            <a:chOff x="7667625" y="2143125"/>
            <a:chExt cx="847725" cy="3600450"/>
          </a:xfrm>
        </p:grpSpPr>
        <p:sp>
          <p:nvSpPr>
            <p:cNvPr id="62" name="직사각형 61"/>
            <p:cNvSpPr/>
            <p:nvPr/>
          </p:nvSpPr>
          <p:spPr>
            <a:xfrm>
              <a:off x="7667625" y="2143125"/>
              <a:ext cx="847725" cy="3600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743825" y="2143125"/>
              <a:ext cx="704850" cy="36004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43937" y="4181475"/>
            <a:ext cx="1323975" cy="638175"/>
            <a:chOff x="7591425" y="4057650"/>
            <a:chExt cx="1323975" cy="638175"/>
          </a:xfrm>
        </p:grpSpPr>
        <p:sp>
          <p:nvSpPr>
            <p:cNvPr id="10" name="직사각형 9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926929" y="4210050"/>
            <a:ext cx="1247775" cy="638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12654" y="4343400"/>
            <a:ext cx="108585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5988841" y="4355068"/>
            <a:ext cx="126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</a:rPr>
              <a:t>카 </a:t>
            </a:r>
            <a:r>
              <a:rPr lang="ko-KR" altLang="en-US" dirty="0">
                <a:solidFill>
                  <a:schemeClr val="bg1"/>
                </a:solidFill>
              </a:rPr>
              <a:t>메 라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977437" y="2157414"/>
            <a:ext cx="795338" cy="371471"/>
            <a:chOff x="8901112" y="2138364"/>
            <a:chExt cx="795338" cy="371471"/>
          </a:xfrm>
        </p:grpSpPr>
        <p:sp>
          <p:nvSpPr>
            <p:cNvPr id="91" name="직사각형 90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01112" y="2166939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불량품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79499" y="3041748"/>
            <a:ext cx="678661" cy="371471"/>
            <a:chOff x="6657967" y="3033714"/>
            <a:chExt cx="678661" cy="371471"/>
          </a:xfrm>
        </p:grpSpPr>
        <p:sp>
          <p:nvSpPr>
            <p:cNvPr id="86" name="직사각형 85"/>
            <p:cNvSpPr/>
            <p:nvPr/>
          </p:nvSpPr>
          <p:spPr>
            <a:xfrm rot="16200000">
              <a:off x="6812755" y="288131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57967" y="3041748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581893" y="3502822"/>
            <a:ext cx="678660" cy="371471"/>
            <a:chOff x="6657968" y="3502822"/>
            <a:chExt cx="678660" cy="371471"/>
          </a:xfrm>
        </p:grpSpPr>
        <p:sp>
          <p:nvSpPr>
            <p:cNvPr id="87" name="직사각형 86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81885" y="3971929"/>
            <a:ext cx="676283" cy="371471"/>
            <a:chOff x="6657960" y="3971929"/>
            <a:chExt cx="676283" cy="371471"/>
          </a:xfrm>
        </p:grpSpPr>
        <p:sp>
          <p:nvSpPr>
            <p:cNvPr id="89" name="직사각형 88"/>
            <p:cNvSpPr/>
            <p:nvPr/>
          </p:nvSpPr>
          <p:spPr>
            <a:xfrm rot="16200000">
              <a:off x="6810370" y="3819527"/>
              <a:ext cx="371471" cy="6762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657960" y="4003775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477090" y="2244477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 rot="16200000">
            <a:off x="7693791" y="2136578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41389" y="2316062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 rot="5400000">
            <a:off x="6153143" y="5175201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rot="5400000">
            <a:off x="6131563" y="3043988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6348264" y="2936089"/>
            <a:ext cx="371471" cy="6762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6195862" y="3115573"/>
            <a:ext cx="67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양품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 rot="5400000">
            <a:off x="6211486" y="5214940"/>
            <a:ext cx="678660" cy="371471"/>
            <a:chOff x="6657968" y="3502822"/>
            <a:chExt cx="678660" cy="371471"/>
          </a:xfrm>
        </p:grpSpPr>
        <p:sp>
          <p:nvSpPr>
            <p:cNvPr id="105" name="직사각형 104"/>
            <p:cNvSpPr/>
            <p:nvPr/>
          </p:nvSpPr>
          <p:spPr>
            <a:xfrm rot="16200000">
              <a:off x="6810370" y="3350420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660353" y="3536750"/>
              <a:ext cx="67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grpSp>
        <p:nvGrpSpPr>
          <p:cNvPr id="7172" name="그룹 7171"/>
          <p:cNvGrpSpPr/>
          <p:nvPr/>
        </p:nvGrpSpPr>
        <p:grpSpPr>
          <a:xfrm>
            <a:off x="5926929" y="4998238"/>
            <a:ext cx="200026" cy="983462"/>
            <a:chOff x="3783804" y="4998238"/>
            <a:chExt cx="200026" cy="98346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68" name="직사각형 7167"/>
          <p:cNvSpPr/>
          <p:nvPr/>
        </p:nvSpPr>
        <p:spPr>
          <a:xfrm>
            <a:off x="7098504" y="5061346"/>
            <a:ext cx="931071" cy="9203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9" name="TextBox 7168"/>
          <p:cNvSpPr txBox="1"/>
          <p:nvPr/>
        </p:nvSpPr>
        <p:spPr>
          <a:xfrm>
            <a:off x="7244951" y="5612368"/>
            <a:ext cx="70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상자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61602" y="5192614"/>
            <a:ext cx="804874" cy="450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7747036" y="1254561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5095159" y="1261347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grpSp>
        <p:nvGrpSpPr>
          <p:cNvPr id="7174" name="그룹 7173"/>
          <p:cNvGrpSpPr/>
          <p:nvPr/>
        </p:nvGrpSpPr>
        <p:grpSpPr>
          <a:xfrm>
            <a:off x="7174704" y="5232352"/>
            <a:ext cx="748951" cy="371472"/>
            <a:chOff x="9914191" y="5414964"/>
            <a:chExt cx="748951" cy="371472"/>
          </a:xfrm>
        </p:grpSpPr>
        <p:sp>
          <p:nvSpPr>
            <p:cNvPr id="7173" name="순서도: 카드 7172"/>
            <p:cNvSpPr/>
            <p:nvPr/>
          </p:nvSpPr>
          <p:spPr>
            <a:xfrm>
              <a:off x="9958292" y="5414964"/>
              <a:ext cx="676275" cy="371472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914191" y="5446811"/>
              <a:ext cx="74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불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량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26" y="1076960"/>
            <a:ext cx="2163596" cy="177875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24" y="1076960"/>
            <a:ext cx="2163596" cy="177875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643937" y="2771775"/>
            <a:ext cx="1171575" cy="177407"/>
            <a:chOff x="6500812" y="2771775"/>
            <a:chExt cx="1171575" cy="177407"/>
          </a:xfrm>
        </p:grpSpPr>
        <p:sp>
          <p:nvSpPr>
            <p:cNvPr id="2" name="순서도: 직접 액세스 저장소 1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직접 액세스 저장소 65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stCxn id="2" idx="4"/>
              <a:endCxn id="66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5969791" y="6194818"/>
            <a:ext cx="1171575" cy="177407"/>
            <a:chOff x="6500812" y="2771775"/>
            <a:chExt cx="1171575" cy="177407"/>
          </a:xfrm>
        </p:grpSpPr>
        <p:sp>
          <p:nvSpPr>
            <p:cNvPr id="73" name="순서도: 직접 액세스 저장소 72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순서도: 직접 액세스 저장소 73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>
              <a:stCxn id="73" idx="4"/>
              <a:endCxn id="74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493667" y="4508180"/>
            <a:ext cx="1171575" cy="177407"/>
            <a:chOff x="6500812" y="2771775"/>
            <a:chExt cx="1171575" cy="177407"/>
          </a:xfrm>
        </p:grpSpPr>
        <p:sp>
          <p:nvSpPr>
            <p:cNvPr id="77" name="순서도: 직접 액세스 저장소 76"/>
            <p:cNvSpPr/>
            <p:nvPr/>
          </p:nvSpPr>
          <p:spPr>
            <a:xfrm>
              <a:off x="6500812" y="2771775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직접 액세스 저장소 77"/>
            <p:cNvSpPr/>
            <p:nvPr/>
          </p:nvSpPr>
          <p:spPr>
            <a:xfrm flipH="1">
              <a:off x="7500937" y="2784868"/>
              <a:ext cx="171450" cy="164314"/>
            </a:xfrm>
            <a:prstGeom prst="flowChartMagneticDrum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>
              <a:stCxn id="77" idx="4"/>
              <a:endCxn id="78" idx="4"/>
            </p:cNvCxnSpPr>
            <p:nvPr/>
          </p:nvCxnSpPr>
          <p:spPr>
            <a:xfrm>
              <a:off x="6672262" y="2853932"/>
              <a:ext cx="828675" cy="1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 rot="16200000">
            <a:off x="978842" y="5000981"/>
            <a:ext cx="221462" cy="972744"/>
            <a:chOff x="3773086" y="5008956"/>
            <a:chExt cx="221462" cy="972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1" name="타원 80"/>
            <p:cNvSpPr/>
            <p:nvPr/>
          </p:nvSpPr>
          <p:spPr>
            <a:xfrm rot="16200000">
              <a:off x="3783804" y="4998238"/>
              <a:ext cx="200026" cy="22146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860004" y="5219700"/>
              <a:ext cx="45719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78423" y="4343400"/>
            <a:ext cx="1771650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조도 센서를 활용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해당 지점 물체감지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-&gt;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컨베이어 동작 중지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94621" y="2795495"/>
            <a:ext cx="2348804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도색 확인 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로봇 팔 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78423" y="5245274"/>
            <a:ext cx="1771650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서보 모터를 활용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카메라 신호를 받고 동작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 rot="5400000">
            <a:off x="8822529" y="5476133"/>
            <a:ext cx="795338" cy="371471"/>
            <a:chOff x="8913167" y="2138364"/>
            <a:chExt cx="795338" cy="371471"/>
          </a:xfrm>
        </p:grpSpPr>
        <p:sp>
          <p:nvSpPr>
            <p:cNvPr id="110" name="직사각형 109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913167" y="2170212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 rot="5400000">
            <a:off x="8854374" y="3533035"/>
            <a:ext cx="795338" cy="371471"/>
            <a:chOff x="8913167" y="2138364"/>
            <a:chExt cx="795338" cy="371471"/>
          </a:xfrm>
        </p:grpSpPr>
        <p:sp>
          <p:nvSpPr>
            <p:cNvPr id="116" name="직사각형 115"/>
            <p:cNvSpPr/>
            <p:nvPr/>
          </p:nvSpPr>
          <p:spPr>
            <a:xfrm rot="16200000">
              <a:off x="9120189" y="1985962"/>
              <a:ext cx="371471" cy="6762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13167" y="2165447"/>
              <a:ext cx="795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양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품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79879" y="2722659"/>
            <a:ext cx="1323975" cy="638175"/>
            <a:chOff x="7591425" y="4057650"/>
            <a:chExt cx="1323975" cy="638175"/>
          </a:xfrm>
        </p:grpSpPr>
        <p:sp>
          <p:nvSpPr>
            <p:cNvPr id="119" name="직사각형 118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66339" y="3502821"/>
            <a:ext cx="1323975" cy="638175"/>
            <a:chOff x="7591425" y="4057650"/>
            <a:chExt cx="1323975" cy="638175"/>
          </a:xfrm>
        </p:grpSpPr>
        <p:sp>
          <p:nvSpPr>
            <p:cNvPr id="125" name="직사각형 124"/>
            <p:cNvSpPr/>
            <p:nvPr/>
          </p:nvSpPr>
          <p:spPr>
            <a:xfrm>
              <a:off x="7591425" y="4057650"/>
              <a:ext cx="1247775" cy="638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677150" y="4191000"/>
              <a:ext cx="108585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53337" y="4202668"/>
              <a:ext cx="126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카 메 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2146995" y="3625158"/>
            <a:ext cx="2444055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모형 확인 후 양품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 확인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확인 완료 후 서보 모터로 신호 전송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88" name="Picture 3" descr="\\192.168.0.28\스마트공장2기 공유폴더\SF_project\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23950"/>
            <a:ext cx="10763250" cy="55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84522" y="4451799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0117102" y="1634744"/>
            <a:ext cx="1557947" cy="1018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943850" y="1560020"/>
            <a:ext cx="1557947" cy="1268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8238" y="-9861"/>
            <a:ext cx="12192001" cy="6867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1659237" y="3464975"/>
            <a:ext cx="805689" cy="36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81083" y="1634744"/>
            <a:ext cx="1711161" cy="111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8238" y="-9861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075" name="Picture 3" descr="C:\Users\User\Desktop\mqt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14" y="3967246"/>
            <a:ext cx="1387073" cy="9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1721271" y="225156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A</a:t>
            </a:r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sp>
        <p:nvSpPr>
          <p:cNvPr id="127" name="오른쪽 화살표 126"/>
          <p:cNvSpPr/>
          <p:nvPr/>
        </p:nvSpPr>
        <p:spPr>
          <a:xfrm>
            <a:off x="9669333" y="2060062"/>
            <a:ext cx="409023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6135156" y="2266578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B </a:t>
            </a:r>
            <a:r>
              <a:rPr lang="ko-KR" altLang="en-US" sz="2800" b="1" spc="-15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</a:t>
            </a:r>
            <a:r>
              <a:rPr lang="ko-KR" altLang="en-US" sz="2800" b="1" spc="-15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</a:t>
            </a:r>
          </a:p>
        </p:txBody>
      </p:sp>
      <p:pic>
        <p:nvPicPr>
          <p:cNvPr id="5122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65" y="5799078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251514" y="4776905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4" name="오른쪽 화살표 103"/>
          <p:cNvSpPr/>
          <p:nvPr/>
        </p:nvSpPr>
        <p:spPr>
          <a:xfrm rot="16200000">
            <a:off x="1846440" y="4028862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6200000">
            <a:off x="1911335" y="306356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3578771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71584" y="2024346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81047" y="2753012"/>
            <a:ext cx="1622560" cy="1398666"/>
            <a:chOff x="1759357" y="1456878"/>
            <a:chExt cx="1622560" cy="1398666"/>
          </a:xfrm>
        </p:grpSpPr>
        <p:grpSp>
          <p:nvGrpSpPr>
            <p:cNvPr id="5" name="그룹 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3074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59357" y="2516990"/>
              <a:ext cx="16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A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256194" y="1357745"/>
            <a:ext cx="92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OPC UA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923498" y="3589912"/>
            <a:ext cx="1557947" cy="1268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9445819" y="4080430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 rot="5400000">
            <a:off x="10621749" y="4949601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0040045" y="5292650"/>
            <a:ext cx="1557947" cy="1018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rot="158049">
            <a:off x="2341302" y="4459257"/>
            <a:ext cx="363877" cy="2983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2079038" y="4286844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5929490" y="2728793"/>
            <a:ext cx="1608133" cy="1398666"/>
            <a:chOff x="1766570" y="1456878"/>
            <a:chExt cx="1608133" cy="1398666"/>
          </a:xfrm>
        </p:grpSpPr>
        <p:grpSp>
          <p:nvGrpSpPr>
            <p:cNvPr id="55" name="그룹 54"/>
            <p:cNvGrpSpPr/>
            <p:nvPr/>
          </p:nvGrpSpPr>
          <p:grpSpPr>
            <a:xfrm>
              <a:off x="1900792" y="1456878"/>
              <a:ext cx="1327155" cy="1134935"/>
              <a:chOff x="1900792" y="1456878"/>
              <a:chExt cx="1327155" cy="1134935"/>
            </a:xfrm>
          </p:grpSpPr>
          <p:pic>
            <p:nvPicPr>
              <p:cNvPr id="59" name="Picture 2" descr="C:\Users\User\Desktop\컴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792" y="1456878"/>
                <a:ext cx="1327155" cy="113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C:\Users\User\Desktop\fj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74" y="1667858"/>
                <a:ext cx="954726" cy="52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579EC9-5759-4D72-9456-D207CF1DDEEF}"/>
                </a:ext>
              </a:extLst>
            </p:cNvPr>
            <p:cNvSpPr txBox="1"/>
            <p:nvPr/>
          </p:nvSpPr>
          <p:spPr>
            <a:xfrm>
              <a:off x="1766570" y="2516990"/>
              <a:ext cx="1608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B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itchFamily="18" charset="-127"/>
                </a:rPr>
                <a:t>공정 라즈베리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endParaRPr>
            </a:p>
          </p:txBody>
        </p:sp>
      </p:grpSp>
      <p:sp>
        <p:nvSpPr>
          <p:cNvPr id="7" name="구름 6"/>
          <p:cNvSpPr/>
          <p:nvPr/>
        </p:nvSpPr>
        <p:spPr>
          <a:xfrm>
            <a:off x="3618927" y="2212926"/>
            <a:ext cx="1773065" cy="66675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X-DAS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아래쪽 화살표 61"/>
          <p:cNvSpPr/>
          <p:nvPr/>
        </p:nvSpPr>
        <p:spPr>
          <a:xfrm rot="15479913">
            <a:off x="6414520" y="796701"/>
            <a:ext cx="306258" cy="230525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68075" y="3524512"/>
            <a:ext cx="611537" cy="943213"/>
            <a:chOff x="923924" y="1539988"/>
            <a:chExt cx="1078977" cy="1664177"/>
          </a:xfrm>
        </p:grpSpPr>
        <p:sp>
          <p:nvSpPr>
            <p:cNvPr id="68" name="원통 67"/>
            <p:cNvSpPr/>
            <p:nvPr/>
          </p:nvSpPr>
          <p:spPr>
            <a:xfrm>
              <a:off x="923924" y="2534895"/>
              <a:ext cx="1078976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bb</a:t>
              </a:r>
              <a:endParaRPr lang="ko-KR" altLang="en-US" dirty="0"/>
            </a:p>
          </p:txBody>
        </p:sp>
        <p:sp>
          <p:nvSpPr>
            <p:cNvPr id="67" name="원통 66"/>
            <p:cNvSpPr/>
            <p:nvPr/>
          </p:nvSpPr>
          <p:spPr>
            <a:xfrm>
              <a:off x="923924" y="2040514"/>
              <a:ext cx="1078977" cy="669269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원통 7"/>
            <p:cNvSpPr/>
            <p:nvPr/>
          </p:nvSpPr>
          <p:spPr>
            <a:xfrm>
              <a:off x="923924" y="1539988"/>
              <a:ext cx="1078977" cy="66927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</a:t>
              </a:r>
              <a:endParaRPr lang="ko-KR" altLang="en-US" dirty="0"/>
            </a:p>
          </p:txBody>
        </p:sp>
      </p:grpSp>
      <p:sp>
        <p:nvSpPr>
          <p:cNvPr id="87" name="아래쪽 화살표 86"/>
          <p:cNvSpPr/>
          <p:nvPr/>
        </p:nvSpPr>
        <p:spPr>
          <a:xfrm>
            <a:off x="6636171" y="4217879"/>
            <a:ext cx="306258" cy="130753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2" descr="C:\Users\User\Desktop\2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5" y="5726342"/>
            <a:ext cx="1118325" cy="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116316" y="651859"/>
            <a:ext cx="3022882" cy="1577634"/>
            <a:chOff x="8817389" y="3521162"/>
            <a:chExt cx="3022882" cy="1577634"/>
          </a:xfrm>
        </p:grpSpPr>
        <p:pic>
          <p:nvPicPr>
            <p:cNvPr id="126" name="Picture 9" descr="C:\Users\User\Desktop\x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21162"/>
              <a:ext cx="3022882" cy="1577634"/>
            </a:xfrm>
            <a:prstGeom prst="rect">
              <a:avLst/>
            </a:prstGeom>
            <a:noFill/>
            <a:ln>
              <a:solidFill>
                <a:srgbClr val="04396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User\Desktop\1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389" y="3535858"/>
              <a:ext cx="3022882" cy="37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9151620" y="3900861"/>
              <a:ext cx="2329825" cy="1095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721394" y="4719867"/>
            <a:ext cx="82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TCP/IP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92" name="아래쪽 화살표 91"/>
          <p:cNvSpPr/>
          <p:nvPr/>
        </p:nvSpPr>
        <p:spPr>
          <a:xfrm>
            <a:off x="9292690" y="2322737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아래쪽 화살표 93"/>
          <p:cNvSpPr/>
          <p:nvPr/>
        </p:nvSpPr>
        <p:spPr>
          <a:xfrm flipV="1">
            <a:off x="10179612" y="2302694"/>
            <a:ext cx="306258" cy="11998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97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77633"/>
              </p:ext>
            </p:extLst>
          </p:nvPr>
        </p:nvGraphicFramePr>
        <p:xfrm>
          <a:off x="1774825" y="1605492"/>
          <a:ext cx="8127999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Python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연결 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C#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웹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SQLite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HMI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X_DAS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Edge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clouding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OPC_UA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  <a:r>
                        <a:rPr lang="en-US" altLang="ko-KR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,TCP/IP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을 통합 한 프로토콜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MQTT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X_SCADA</a:t>
                      </a:r>
                      <a:r>
                        <a:rPr lang="ko-KR" altLang="en-US" sz="1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TCP/IP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라즈베리파이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296838" y="281733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시스템 개발 환경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46679" y="5530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특징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278525"/>
              </p:ext>
            </p:extLst>
          </p:nvPr>
        </p:nvGraphicFramePr>
        <p:xfrm>
          <a:off x="1239837" y="1710267"/>
          <a:ext cx="9712325" cy="438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구분 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종류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기능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1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H/W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D/C</a:t>
                      </a:r>
                      <a:r>
                        <a:rPr lang="en-US" altLang="ko-KR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모터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동작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 감지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컨베이어 벨트 출발 및 정지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레이저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서보 모터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모형 불량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물체를 옮기는 역할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카메라 모듈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양품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불량품 감지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라즈베리파이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 및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PC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와 통신을 위해 서버 역할 수행</a:t>
                      </a:r>
                      <a:r>
                        <a:rPr lang="en-US" altLang="ko-KR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 </a:t>
                      </a:r>
                      <a:endParaRPr lang="en-US" altLang="ko-KR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 로봇 팔 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비전 카메라 모듈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9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아두이노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릴레이 모듈</a:t>
                      </a:r>
                      <a:r>
                        <a:rPr lang="en-US" altLang="ko-KR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조도 센서 제어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600419" y="2886826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84508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공정자동화+ICT 융합&amp;#39; 스마트팩토리가 뜬다 - 지디넷코리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14"/>
            <a:ext cx="12207644" cy="68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2"/>
            <a:ext cx="12178719" cy="6869714"/>
          </a:xfrm>
          <a:prstGeom prst="rect">
            <a:avLst/>
          </a:prstGeom>
          <a:gradFill flip="none" rotWithShape="1"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"/>
            <a:ext cx="12192000" cy="684456"/>
          </a:xfrm>
          <a:prstGeom prst="rect">
            <a:avLst/>
          </a:prstGeom>
          <a:gradFill>
            <a:gsLst>
              <a:gs pos="66000">
                <a:schemeClr val="tx1">
                  <a:alpha val="14000"/>
                </a:schemeClr>
              </a:gs>
              <a:gs pos="0">
                <a:schemeClr val="accent1">
                  <a:lumMod val="75000"/>
                </a:schemeClr>
              </a:gs>
              <a:gs pos="34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423643" y="1066440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01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401842" y="2407967"/>
            <a:ext cx="3009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02   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특징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3749494"/>
            <a:ext cx="23294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  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067600" y="33464"/>
            <a:ext cx="1948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Contents</a:t>
            </a:r>
            <a:endParaRPr lang="ko-KR" altLang="en-US" sz="40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245155-BF92-4471-AC62-A87A47A31390}"/>
              </a:ext>
            </a:extLst>
          </p:cNvPr>
          <p:cNvSpPr txBox="1"/>
          <p:nvPr/>
        </p:nvSpPr>
        <p:spPr>
          <a:xfrm>
            <a:off x="423643" y="5091022"/>
            <a:ext cx="27767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04</a:t>
            </a:r>
            <a:r>
              <a:rPr lang="ko-KR" altLang="en-US" sz="2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결과 및 고찰</a:t>
            </a:r>
            <a:endParaRPr lang="ko-KR" altLang="en-US" sz="2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2684" y="1544328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 및 일정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 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98006" y="2887720"/>
            <a:ext cx="211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구성도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기능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 환경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2684" y="4275796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0753" y="5614242"/>
            <a:ext cx="2113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해결방안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en-US" altLang="ko-KR" sz="16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4433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09841" y="424935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결과물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불량품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C:\Users\User\Desktop\44.c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63" y="1590714"/>
            <a:ext cx="4018385" cy="43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32.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81" y="1590714"/>
            <a:ext cx="4018385" cy="435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90659" y="6217280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2701" y="6196831"/>
            <a:ext cx="42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공정에서 불량 정보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데이터 저장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2916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UI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7" name="Picture 3" descr="C:\Users\User\Pictures\Screenshots\스크린샷(2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7158" y="1501629"/>
            <a:ext cx="7457293" cy="49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DB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모니터링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scada 촬영 (video-converter.com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49" y="1515346"/>
            <a:ext cx="10506076" cy="49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8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색상 값 전달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카메라 및 양품 불량품 구분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3" y="2400220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색상 인식 후 색상 값 전달 시 한번 만 값 전달 실패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9523" y="2961634"/>
            <a:ext cx="48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인식 시 동일한 값 다수 인식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변수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count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값 외 값 초기화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6593" y="4699114"/>
            <a:ext cx="683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크기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시 컨베이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벨트와 함께 크기 측정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양품을 불량품으로 인식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593" y="5689102"/>
            <a:ext cx="594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 범위 축소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 기법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모폴로지 기법 활용 크기 측정 정확도 향상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간 움직임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10" y="3822769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다른 파일 함수 호출 시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홀딩 문제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2662" y="4222879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2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및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각각의 동작으로 충돌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879" y="4699114"/>
            <a:ext cx="740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다른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함수 호출 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사용으로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호출 실패 및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탈출 실패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7879" y="5590457"/>
            <a:ext cx="46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While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대신 주기적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2" y="2984996"/>
            <a:ext cx="80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1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 제어 후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로봇에게 신호 전달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순차적 움직임으로 해결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</p:spTree>
    <p:extLst>
      <p:ext uri="{BB962C8B-B14F-4D97-AF65-F5344CB8AC3E}">
        <p14:creationId xmlns:p14="http://schemas.microsoft.com/office/powerpoint/2010/main" val="13827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0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5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SW</a:t>
            </a:r>
            <a:endParaRPr lang="ko-KR" altLang="en-US" sz="4000" spc="-150" dirty="0">
              <a:solidFill>
                <a:srgbClr val="00B05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310" y="1516781"/>
            <a:ext cx="831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005.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동작 간 카메라 인식 불가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72662" y="1916891"/>
            <a:ext cx="10506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522" y="2400220"/>
            <a:ext cx="7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로봇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시 로봇 프로그램 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delay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동작으로 인해 카메라 인식 불가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523" y="3033636"/>
            <a:ext cx="454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버퍼를 구성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 데이터를 버퍼에 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저장 후 로봇에서 처리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5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 smtClean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별로 차량 분류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환경에 따라 빛의 세기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차이로 카메라 색상 인식 장애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831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002.          1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환경으로 인해 카메라 인식 간에 불일정한 밝기 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접이식 휴대용 랜턴을 세워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인식 대의 일정한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밝기를 유지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6"/>
            <a:ext cx="1904434" cy="2539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5" cy="2539246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990173" y="45811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792655" y="398859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문제점 및 해결 </a:t>
            </a:r>
            <a:r>
              <a:rPr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방안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</a:t>
            </a:r>
            <a:r>
              <a:rPr lang="en-US" altLang="ko-KR" sz="4000" spc="-150" dirty="0">
                <a:solidFill>
                  <a:srgbClr val="00B0F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함초롬바탕" pitchFamily="18" charset="-127"/>
              </a:rPr>
              <a:t>HW</a:t>
            </a:r>
            <a:endParaRPr lang="ko-KR" altLang="en-US" sz="4000" spc="-150" dirty="0">
              <a:solidFill>
                <a:srgbClr val="00B0F0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628063" y="60305"/>
            <a:ext cx="12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2159377"/>
            <a:ext cx="1904434" cy="2539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3262" y="5013137"/>
            <a:ext cx="3376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된 차량을 로봇팔이 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컨베이어 동작 중에 놓을 시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차량이 틀어져 카메라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문제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9" y="2202120"/>
            <a:ext cx="1904434" cy="25392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6310" y="1516781"/>
            <a:ext cx="6664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001.                       2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로봇팔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컨베이어 이동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7514" y="4997074"/>
            <a:ext cx="3078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로봇팔이 컨베이어벨트에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차량을 놓는 위치를 고려해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벨트와 일직선으로 놓일 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 차량 고정대 설치 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839521" y="3028948"/>
            <a:ext cx="1749670" cy="800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75839" y="2823624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최종 결과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206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3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3278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94715" y="422140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424929" y="2886826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결과 및 고찰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669594" y="3236280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15365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기고] 미래 공장 기술의 혁신 이끌 실시간 제어, 안전, 보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4262021" y="2851333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3490422" y="3234657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490422" y="235553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480897" y="424910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86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 지속적인 정보화 혁신 솔루션 기반 마련으로 생산 경쟁력 강화</a:t>
            </a: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정보화 시스템 도입으로 관련 담당자의 업무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전산재고를 반영한 발주 및 재고관리 시간 감축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기업 사내 업무관련 항목 정보화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74290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1181099" y="2837326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스마트공장이 구현되면 각 공장에서는 수집된 데이터를 기반으로 분석하고 의사 결정하는 데이터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기반의 공장 운영 체계를 갖춤으로써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생산 현장에서 발생하는 현상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문제들의 상관관계를 얻어낼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수 있고 원인을 알 수 없었던 돌발 장애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품질 불량 등의 원인을 알아내고 해결이 가능하게 된다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437723" y="31904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325100" y="6638924"/>
            <a:ext cx="1876425" cy="1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목적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733524" y="205641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1008453" y="1682303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필요성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319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10809198" y="4409657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8F93B-05A5-444E-AF24-4A2A30E38A22}"/>
              </a:ext>
            </a:extLst>
          </p:cNvPr>
          <p:cNvSpPr txBox="1"/>
          <p:nvPr/>
        </p:nvSpPr>
        <p:spPr>
          <a:xfrm>
            <a:off x="-972904" y="970569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pic>
        <p:nvPicPr>
          <p:cNvPr id="1026" name="Picture 2" descr="C:\Users\User\Desktop\KakaoTalk_20220112_14225267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8300" y="1615835"/>
            <a:ext cx="8972549" cy="44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회의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61720"/>
              </p:ext>
            </p:extLst>
          </p:nvPr>
        </p:nvGraphicFramePr>
        <p:xfrm>
          <a:off x="427428" y="1846569"/>
          <a:ext cx="11277600" cy="437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51104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5576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이름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역할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주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 업무</a:t>
                      </a:r>
                      <a:endParaRPr lang="ko-KR" altLang="en-US" sz="2200" b="1" spc="-15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이상원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김승민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한영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 처리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박인택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63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정재윤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업무 분담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86950" y="6591300"/>
            <a:ext cx="230505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분담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61610"/>
              </p:ext>
            </p:extLst>
          </p:nvPr>
        </p:nvGraphicFramePr>
        <p:xfrm>
          <a:off x="114299" y="1952625"/>
          <a:ext cx="11963416" cy="4152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967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3768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3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분류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28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29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31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05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06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11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13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14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01/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17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통신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영상처리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부품 조립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로봇 팔 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UI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586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DB</a:t>
                      </a:r>
                      <a:endParaRPr lang="ko-KR" altLang="en-US" sz="18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32975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일정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5754" y="107930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10800" y="6591300"/>
            <a:ext cx="19812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90659" y="26098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409709" y="3219450"/>
            <a:ext cx="10420341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638550" y="3790950"/>
            <a:ext cx="140017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505575" y="435292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848350" y="4981575"/>
            <a:ext cx="332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620250" y="5581650"/>
            <a:ext cx="23336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7428" y="11935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업무 일정 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3813" y="2855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22879" y="60305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프로젝트 개요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1095375"/>
            <a:ext cx="121253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24091" y="388026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설 계 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- 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공정 과정 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(DB)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791892"/>
            <a:ext cx="10277475" cy="4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947</Words>
  <Application>Microsoft Office PowerPoint</Application>
  <PresentationFormat>와이드스크린</PresentationFormat>
  <Paragraphs>293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 ExtraBold</vt:lpstr>
      <vt:lpstr>나눔스퀘어 Light</vt:lpstr>
      <vt:lpstr>맑은 고딕</vt:lpstr>
      <vt:lpstr>한컴 윤고딕 250</vt:lpstr>
      <vt:lpstr>함초롬바탕</vt:lpstr>
      <vt:lpstr>Arial</vt:lpstr>
      <vt:lpstr>Symbol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112</cp:revision>
  <dcterms:created xsi:type="dcterms:W3CDTF">2020-09-07T02:34:06Z</dcterms:created>
  <dcterms:modified xsi:type="dcterms:W3CDTF">2022-01-27T07:52:22Z</dcterms:modified>
</cp:coreProperties>
</file>